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318" r:id="rId3"/>
    <p:sldId id="319" r:id="rId4"/>
    <p:sldId id="320" r:id="rId5"/>
    <p:sldId id="321" r:id="rId6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000099"/>
    <a:srgbClr val="CCECFF"/>
    <a:srgbClr val="3333CC"/>
    <a:srgbClr val="CC00FF"/>
    <a:srgbClr val="FFFFFF"/>
    <a:srgbClr val="FFFFCC"/>
    <a:srgbClr val="FFFF99"/>
    <a:srgbClr val="FFCCCC"/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43" autoAdjust="0"/>
    <p:restoredTop sz="94660"/>
  </p:normalViewPr>
  <p:slideViewPr>
    <p:cSldViewPr snapToGrid="0">
      <p:cViewPr>
        <p:scale>
          <a:sx n="90" d="100"/>
          <a:sy n="90" d="100"/>
        </p:scale>
        <p:origin x="-2220" y="-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591" tIns="48295" rIns="96591" bIns="4829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591" tIns="48295" rIns="96591" bIns="48295" rtlCol="0"/>
          <a:lstStyle>
            <a:lvl1pPr algn="r">
              <a:defRPr sz="1200"/>
            </a:lvl1pPr>
          </a:lstStyle>
          <a:p>
            <a:fld id="{11AB50FD-1FB1-4D57-B24F-095739AD13F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52475"/>
            <a:ext cx="6675437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1" tIns="48295" rIns="96591" bIns="4829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591" tIns="48295" rIns="96591" bIns="4829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591" tIns="48295" rIns="96591" bIns="4829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591" tIns="48295" rIns="96591" bIns="48295" rtlCol="0" anchor="b"/>
          <a:lstStyle>
            <a:lvl1pPr algn="r">
              <a:defRPr sz="1200"/>
            </a:lvl1pPr>
          </a:lstStyle>
          <a:p>
            <a:fld id="{EE8F3D1E-32F6-4AC3-B324-4F168813A9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3376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01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08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31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502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44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067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05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71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32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047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6082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E054B-655D-40E1-9915-D235CEEF3977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DAFC9-9018-4B45-AF02-B52EC35DA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102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10" Type="http://schemas.openxmlformats.org/officeDocument/2006/relationships/image" Target="../media/image22.pn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6"/>
          <a:stretch/>
        </p:blipFill>
        <p:spPr>
          <a:xfrm>
            <a:off x="0" y="0"/>
            <a:ext cx="10439400" cy="6858000"/>
          </a:xfrm>
          <a:prstGeom prst="rect">
            <a:avLst/>
          </a:prstGeom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745672" y="390916"/>
            <a:ext cx="10446328" cy="24720"/>
          </a:xfrm>
          <a:prstGeom prst="straightConnector1">
            <a:avLst/>
          </a:prstGeom>
          <a:noFill/>
          <a:ln w="76200">
            <a:solidFill>
              <a:srgbClr val="FABF8F"/>
            </a:solidFill>
            <a:round/>
            <a:headEnd/>
            <a:tailEnd/>
          </a:ln>
          <a:effectLst/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805049" y="531443"/>
            <a:ext cx="10386951" cy="14822"/>
          </a:xfrm>
          <a:prstGeom prst="straightConnector1">
            <a:avLst/>
          </a:prstGeom>
          <a:noFill/>
          <a:ln w="12700">
            <a:solidFill>
              <a:srgbClr val="FABF8F"/>
            </a:solidFill>
            <a:round/>
            <a:headEnd/>
            <a:tailEnd/>
          </a:ln>
          <a:effectLst/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СОШ №1 с УИОП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8967" y="647438"/>
            <a:ext cx="732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97001"/>
            <a:ext cx="12192000" cy="18466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РЕГИОНАЛЬНЫЙ СТАНДАРТ </a:t>
            </a:r>
            <a:endParaRPr lang="ru-RU" sz="7200" dirty="0" smtClean="0">
              <a:solidFill>
                <a:srgbClr val="C00000"/>
              </a:solidFill>
            </a:endParaRPr>
          </a:p>
          <a:p>
            <a:r>
              <a:rPr lang="ru-RU" sz="4200" b="1" dirty="0" smtClean="0">
                <a:solidFill>
                  <a:srgbClr val="C00000"/>
                </a:solidFill>
              </a:rPr>
              <a:t>по обеспечению горячим питанием обучающихся  </a:t>
            </a:r>
            <a:endParaRPr lang="ru-RU" sz="4200" dirty="0">
              <a:solidFill>
                <a:srgbClr val="C00000"/>
              </a:solidFill>
            </a:endParaRPr>
          </a:p>
        </p:txBody>
      </p:sp>
      <p:pic>
        <p:nvPicPr>
          <p:cNvPr id="2" name="Picture 2" descr="C:\Users\User\Desktop\b93f2402-c3af-436c-9738-38e0aa99de03.jpg"/>
          <p:cNvPicPr>
            <a:picLocks noChangeAspect="1" noChangeArrowheads="1"/>
          </p:cNvPicPr>
          <p:nvPr/>
        </p:nvPicPr>
        <p:blipFill>
          <a:blip r:embed="rId3" cstate="print"/>
          <a:srcRect b="49548"/>
          <a:stretch>
            <a:fillRect/>
          </a:stretch>
        </p:blipFill>
        <p:spPr bwMode="auto">
          <a:xfrm>
            <a:off x="2218660" y="4114800"/>
            <a:ext cx="10111564" cy="2371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User\Desktop\06275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4856" y="457200"/>
            <a:ext cx="1967023" cy="1697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izobrazhenie_viber_2021-02-05_11-00-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24752" y="616097"/>
            <a:ext cx="2014427" cy="1342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пова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2214" y="311957"/>
            <a:ext cx="1608174" cy="1761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709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6"/>
          <a:stretch/>
        </p:blipFill>
        <p:spPr>
          <a:xfrm>
            <a:off x="0" y="0"/>
            <a:ext cx="7219507" cy="6858000"/>
          </a:xfrm>
          <a:prstGeom prst="rect">
            <a:avLst/>
          </a:prstGeom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745672" y="390916"/>
            <a:ext cx="10446328" cy="24720"/>
          </a:xfrm>
          <a:prstGeom prst="straightConnector1">
            <a:avLst/>
          </a:prstGeom>
          <a:noFill/>
          <a:ln w="76200">
            <a:solidFill>
              <a:srgbClr val="FABF8F"/>
            </a:solidFill>
            <a:round/>
            <a:headEnd/>
            <a:tailEnd/>
          </a:ln>
          <a:effectLst/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906649" y="230425"/>
            <a:ext cx="10386951" cy="14822"/>
          </a:xfrm>
          <a:prstGeom prst="straightConnector1">
            <a:avLst/>
          </a:prstGeom>
          <a:noFill/>
          <a:ln w="12700">
            <a:solidFill>
              <a:srgbClr val="FABF8F"/>
            </a:solidFill>
            <a:round/>
            <a:headEnd/>
            <a:tailEnd/>
          </a:ln>
          <a:effectLst/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СОШ №1 с УИОП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5846" y="457199"/>
            <a:ext cx="11884293" cy="852855"/>
          </a:xfrm>
          <a:prstGeom prst="roundRect">
            <a:avLst/>
          </a:prstGeom>
          <a:solidFill>
            <a:srgbClr val="CCE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стандарта:</a:t>
            </a:r>
          </a:p>
          <a:p>
            <a:pPr lvl="0" algn="ctr"/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52713" y="317862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7707" y="5856767"/>
            <a:ext cx="11884293" cy="85285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000066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Основная задача стандарта</a:t>
            </a:r>
            <a:r>
              <a:rPr lang="ru-RU" sz="2400" dirty="0" smtClean="0">
                <a:ln w="18415" cmpd="sng">
                  <a:solidFill>
                    <a:srgbClr val="000066"/>
                  </a:solidFill>
                  <a:prstDash val="solid"/>
                </a:ln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– обеспечение безопасности, качества и доступности  питания школьников в образовательных учреждениях Белгородской области</a:t>
            </a:r>
            <a:endParaRPr lang="ru-RU" sz="2400" dirty="0">
              <a:ln w="18415" cmpd="sng">
                <a:solidFill>
                  <a:srgbClr val="000066"/>
                </a:solidFill>
                <a:prstDash val="solid"/>
              </a:ln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64056" y="1424764"/>
            <a:ext cx="4404469" cy="920126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Объединение практик, используемых на территории Белгородской области </a:t>
            </a:r>
          </a:p>
          <a:p>
            <a:pPr lvl="0" algn="ctr"/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485322" y="2452645"/>
            <a:ext cx="4450950" cy="960406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Выработка и применение единых подходов  для совершенствования организации питания</a:t>
            </a:r>
          </a:p>
          <a:p>
            <a:pPr lvl="0" algn="ctr"/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62007" y="3584806"/>
            <a:ext cx="53717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Энергетическая ценность, сбалансированность, максимальное разнообразие рациона, оптимальный режим, технологическая и кулинарная обработка продуктов и блюд, индивидуальные особенности детей , санитарно- эпидемиологическая безопасность питания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E:\наставники\фото наставники\1.Научные общества учащихся, в которых наставниками выступают обучающиеся старших классов\IMG_6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608062" y="-10603523"/>
            <a:ext cx="2700000" cy="1800000"/>
          </a:xfrm>
          <a:prstGeom prst="rect">
            <a:avLst/>
          </a:prstGeom>
          <a:noFill/>
        </p:spPr>
      </p:pic>
      <p:pic>
        <p:nvPicPr>
          <p:cNvPr id="9220" name="Picture 4" descr="E:\наставники\фото наставники\1.Научные общества учащихся, в которых наставниками выступают обучающиеся старших классов\IMG_68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592800" y="-13030200"/>
            <a:ext cx="2700000" cy="1800000"/>
          </a:xfrm>
          <a:prstGeom prst="rect">
            <a:avLst/>
          </a:prstGeom>
          <a:noFill/>
        </p:spPr>
      </p:pic>
      <p:pic>
        <p:nvPicPr>
          <p:cNvPr id="5" name="Picture 3" descr="C:\Users\User\Desktop\на сайт воспитательная работа 2020-2021\2020-2021\питание сентябрь 2020\20200902_0837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758" y="1371600"/>
            <a:ext cx="3470466" cy="2222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на сайт воспитательная работа 2020-2021\2020-2021\питание сентябрь 2020\DSC_02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47745" y="1423702"/>
            <a:ext cx="3429977" cy="219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User\Desktop\на сайт воспитательная работа 2020-2021\2020-2021\на сайт в новости\DSC_00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40035" y="3583173"/>
            <a:ext cx="3428999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User\Desktop\на сайт воспитательная работа 2020-2021\2020-2021\на сайт в новости\DSC_00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5424" y="3565452"/>
            <a:ext cx="3327990" cy="221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489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6"/>
          <a:stretch/>
        </p:blipFill>
        <p:spPr>
          <a:xfrm>
            <a:off x="-83131" y="0"/>
            <a:ext cx="9635837" cy="6858000"/>
          </a:xfrm>
          <a:prstGeom prst="rect">
            <a:avLst/>
          </a:prstGeom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745672" y="390916"/>
            <a:ext cx="10446328" cy="24720"/>
          </a:xfrm>
          <a:prstGeom prst="straightConnector1">
            <a:avLst/>
          </a:prstGeom>
          <a:noFill/>
          <a:ln w="76200">
            <a:solidFill>
              <a:srgbClr val="FABF8F"/>
            </a:solidFill>
            <a:round/>
            <a:headEnd/>
            <a:tailEnd/>
          </a:ln>
          <a:effectLst/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805049" y="531443"/>
            <a:ext cx="10386951" cy="14822"/>
          </a:xfrm>
          <a:prstGeom prst="straightConnector1">
            <a:avLst/>
          </a:prstGeom>
          <a:noFill/>
          <a:ln w="12700">
            <a:solidFill>
              <a:srgbClr val="FABF8F"/>
            </a:solidFill>
            <a:round/>
            <a:headEnd/>
            <a:tailEnd/>
          </a:ln>
          <a:effectLst/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СОШ №1 с УИОП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838892" y="5847907"/>
            <a:ext cx="8006317" cy="1010093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Модернизация школьного питания до сентября 2023 года, 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 указано  в Федеральном законе № 47-ФЗ от 01.03.2020 года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«О качестве и безопасности пищевых продуктов» 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68772" y="537889"/>
            <a:ext cx="8112642" cy="695487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Две основные функции: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61916" y="1316766"/>
            <a:ext cx="2929739" cy="908909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информационная</a:t>
            </a:r>
            <a:endParaRPr lang="ru-RU" sz="2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66022" y="1324066"/>
            <a:ext cx="2929739" cy="908909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методическая</a:t>
            </a:r>
            <a:endParaRPr lang="ru-RU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User\Desktop\untitled.png"/>
          <p:cNvPicPr>
            <a:picLocks noChangeAspect="1" noChangeArrowheads="1"/>
          </p:cNvPicPr>
          <p:nvPr/>
        </p:nvPicPr>
        <p:blipFill>
          <a:blip r:embed="rId3" cstate="print"/>
          <a:srcRect l="6419" t="27396" r="5116" b="10651"/>
          <a:stretch>
            <a:fillRect/>
          </a:stretch>
        </p:blipFill>
        <p:spPr bwMode="auto">
          <a:xfrm>
            <a:off x="3519377" y="2232837"/>
            <a:ext cx="6741042" cy="354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Двойная стрелка влево/вправо 18"/>
          <p:cNvSpPr/>
          <p:nvPr/>
        </p:nvSpPr>
        <p:spPr>
          <a:xfrm>
            <a:off x="6347637" y="1509823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97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6"/>
          <a:stretch/>
        </p:blipFill>
        <p:spPr>
          <a:xfrm>
            <a:off x="0" y="0"/>
            <a:ext cx="10375900" cy="6858000"/>
          </a:xfrm>
          <a:prstGeom prst="rect">
            <a:avLst/>
          </a:prstGeom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745672" y="390916"/>
            <a:ext cx="10446328" cy="24720"/>
          </a:xfrm>
          <a:prstGeom prst="straightConnector1">
            <a:avLst/>
          </a:prstGeom>
          <a:noFill/>
          <a:ln w="76200">
            <a:solidFill>
              <a:srgbClr val="FABF8F"/>
            </a:solidFill>
            <a:round/>
            <a:headEnd/>
            <a:tailEnd/>
          </a:ln>
          <a:effectLst/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906649" y="230425"/>
            <a:ext cx="10386951" cy="14822"/>
          </a:xfrm>
          <a:prstGeom prst="straightConnector1">
            <a:avLst/>
          </a:prstGeom>
          <a:noFill/>
          <a:ln w="12700">
            <a:solidFill>
              <a:srgbClr val="FABF8F"/>
            </a:solidFill>
            <a:round/>
            <a:headEnd/>
            <a:tailEnd/>
          </a:ln>
          <a:effectLst/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СОШ №1 с УИОП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52713" y="317862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15762" y="384329"/>
            <a:ext cx="9176238" cy="954963"/>
          </a:xfrm>
          <a:prstGeom prst="roundRect">
            <a:avLst>
              <a:gd name="adj" fmla="val 17780"/>
            </a:avLst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Нормативно-правовые формы реализации Стандарта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>
              <a:ln w="18415" cmpd="sng">
                <a:solidFill>
                  <a:srgbClr val="000066"/>
                </a:solidFill>
                <a:prstDash val="solid"/>
              </a:ln>
              <a:solidFill>
                <a:srgbClr val="00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828261" y="1539123"/>
          <a:ext cx="9363740" cy="4542700"/>
        </p:xfrm>
        <a:graphic>
          <a:graphicData uri="http://schemas.openxmlformats.org/drawingml/2006/table">
            <a:tbl>
              <a:tblPr/>
              <a:tblGrid>
                <a:gridCol w="9363740"/>
              </a:tblGrid>
              <a:tr h="454270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Федеральный закон №273-ФЗ от 29.12.2012 г. «Об образовании»;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Федеральный закон №29-ФЗ от 01.03.2020 г. «О качестве и безопасности пищевых продуктов»;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Федеральный закон №47-ФЗ от 01.03.2016 г. «О качестве и безопасности пищевых продуктов» и статья 37 Федерального закона «Об образовании в Российской Федерации»;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Федеральный закон №131-ФЗ от 06.10.2003 г. «Об общих принципах организации местного самоуправления в Российской Федерации»;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Постановление Правительства Белгородской области от 30 декабря 2013 г. №528-пп «Об утверждении государственной программы Белгородской области «Развитие образования Белгородской области»;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СанПиН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СанПиН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2.3/2.4.3590-20 «Санитарно-эпидемиологические требования к организации общественного питания населения»;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Методические рекомендации МР 2.4.0180-20 «Родительский контроль за организацией питания детей в общеобразовательных организациях» утв.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Роспотребнадзором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18.05.2020 г.;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Методические рекомендации МР 2.4.0179-20 «Рекомендации по организации питания для обучающихся общеобразовательных организаций» утв.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Роспотребнадзором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18.05.2020 г.;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Методические рекомендации МР 2.4.0162-19 «Особенности организации питания детей, страдающих сахарным диабетом и иными заболеваниями, сопровождающимися ограничениями в питании (в образовательных и оздоровительных организациях)» утв.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Роспотребнадзором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30.12.2019 г.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53598" y="74711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D:\видео тека\фотографии\2021-2022\родительский контроль\IMG-20210908-WA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93266"/>
            <a:ext cx="2806995" cy="210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видео тека\фотографии\2021-2022\фабрика питания\IMG202109151306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59789"/>
            <a:ext cx="2697125" cy="202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D:\видео тека\фотографии\2021-2022\фото столовая 6.09, 7.09\DSC_05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85058" y="478465"/>
            <a:ext cx="2998380" cy="199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958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96"/>
          <a:stretch/>
        </p:blipFill>
        <p:spPr>
          <a:xfrm>
            <a:off x="0" y="0"/>
            <a:ext cx="10375900" cy="6858000"/>
          </a:xfrm>
          <a:prstGeom prst="rect">
            <a:avLst/>
          </a:prstGeom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745672" y="390916"/>
            <a:ext cx="10446328" cy="24720"/>
          </a:xfrm>
          <a:prstGeom prst="straightConnector1">
            <a:avLst/>
          </a:prstGeom>
          <a:noFill/>
          <a:ln w="76200">
            <a:solidFill>
              <a:srgbClr val="FABF8F"/>
            </a:solidFill>
            <a:round/>
            <a:headEnd/>
            <a:tailEnd/>
          </a:ln>
          <a:effectLst/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906649" y="230425"/>
            <a:ext cx="10386951" cy="14822"/>
          </a:xfrm>
          <a:prstGeom prst="straightConnector1">
            <a:avLst/>
          </a:prstGeom>
          <a:noFill/>
          <a:ln w="12700">
            <a:solidFill>
              <a:srgbClr val="FABF8F"/>
            </a:solidFill>
            <a:round/>
            <a:headEnd/>
            <a:tailEnd/>
          </a:ln>
          <a:effectLst/>
        </p:spPr>
      </p:cxn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МАОУ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СОШ №1 с УИОП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70A07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5846" y="457199"/>
            <a:ext cx="11884293" cy="85285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52713" y="317862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64464" y="5550876"/>
            <a:ext cx="11884293" cy="852855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000066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Внедрение обновленных моделей организации качественного питания на всей территории Белгородской области, 100% охват обучающихся  здоровым горячим школьным питанием</a:t>
            </a:r>
            <a:endParaRPr lang="ru-RU" dirty="0">
              <a:ln w="18415" cmpd="sng">
                <a:solidFill>
                  <a:srgbClr val="000066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E:\новая папка 2\рекреации\20191101_093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448799" y="-5334000"/>
            <a:ext cx="3193043" cy="1800000"/>
          </a:xfrm>
          <a:prstGeom prst="rect">
            <a:avLst/>
          </a:prstGeom>
          <a:noFill/>
        </p:spPr>
      </p:pic>
      <p:pic>
        <p:nvPicPr>
          <p:cNvPr id="6" name="Picture 5" descr="E:\новая папка 2\рекреации\20191101_093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448799" y="-5334000"/>
            <a:ext cx="6386087" cy="3600000"/>
          </a:xfrm>
          <a:prstGeom prst="rect">
            <a:avLst/>
          </a:prstGeom>
          <a:noFill/>
        </p:spPr>
      </p:pic>
      <p:pic>
        <p:nvPicPr>
          <p:cNvPr id="40962" name="Picture 2" descr="D:\Багликова Елена Михайловна\питание\2021-2022\фото меню в столовой на неделю\меню понедельник\завтра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1227" y="1509823"/>
            <a:ext cx="3104709" cy="2328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3" name="Picture 3" descr="bbq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2358"/>
            <a:ext cx="1047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DSC0420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8318" y="3785190"/>
            <a:ext cx="3086220" cy="174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5" name="Picture 5" descr="повар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91247" y="1499192"/>
            <a:ext cx="3543300" cy="3880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6" name="Picture 6" descr="DSC0083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21818" y="1477925"/>
            <a:ext cx="3604179" cy="2026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33906" y="3296236"/>
            <a:ext cx="3678865" cy="2296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489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374</Words>
  <Application>Microsoft Office PowerPoint</Application>
  <PresentationFormat>Произвольный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237</cp:revision>
  <dcterms:created xsi:type="dcterms:W3CDTF">2019-08-24T09:25:41Z</dcterms:created>
  <dcterms:modified xsi:type="dcterms:W3CDTF">2021-12-08T15:50:45Z</dcterms:modified>
</cp:coreProperties>
</file>